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60"/>
  </p:normalViewPr>
  <p:slideViewPr>
    <p:cSldViewPr snapToGrid="0">
      <p:cViewPr varScale="1">
        <p:scale>
          <a:sx n="72" d="100"/>
          <a:sy n="72" d="100"/>
        </p:scale>
        <p:origin x="6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a:p>
        </p:txBody>
      </p:sp>
      <p:sp>
        <p:nvSpPr>
          <p:cNvPr id="4" name="Tijdelijke aanduiding voor datum 3"/>
          <p:cNvSpPr>
            <a:spLocks noGrp="1"/>
          </p:cNvSpPr>
          <p:nvPr>
            <p:ph type="dt" sz="half" idx="10"/>
          </p:nvPr>
        </p:nvSpPr>
        <p:spPr/>
        <p:txBody>
          <a:bodyPr/>
          <a:lstStyle/>
          <a:p>
            <a:fld id="{8ACA364C-83EC-440D-8ED8-BF72B9B803B0}"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3C17F4C-E685-4C55-9E42-EA14D0573C3B}" type="slidenum">
              <a:rPr lang="nl-NL" smtClean="0"/>
              <a:t>‹nr.›</a:t>
            </a:fld>
            <a:endParaRPr lang="nl-NL"/>
          </a:p>
        </p:txBody>
      </p:sp>
    </p:spTree>
    <p:extLst>
      <p:ext uri="{BB962C8B-B14F-4D97-AF65-F5344CB8AC3E}">
        <p14:creationId xmlns:p14="http://schemas.microsoft.com/office/powerpoint/2010/main" val="288885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8ACA364C-83EC-440D-8ED8-BF72B9B803B0}"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3C17F4C-E685-4C55-9E42-EA14D0573C3B}" type="slidenum">
              <a:rPr lang="nl-NL" smtClean="0"/>
              <a:t>‹nr.›</a:t>
            </a:fld>
            <a:endParaRPr lang="nl-NL"/>
          </a:p>
        </p:txBody>
      </p:sp>
    </p:spTree>
    <p:extLst>
      <p:ext uri="{BB962C8B-B14F-4D97-AF65-F5344CB8AC3E}">
        <p14:creationId xmlns:p14="http://schemas.microsoft.com/office/powerpoint/2010/main" val="275883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8ACA364C-83EC-440D-8ED8-BF72B9B803B0}"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3C17F4C-E685-4C55-9E42-EA14D0573C3B}" type="slidenum">
              <a:rPr lang="nl-NL" smtClean="0"/>
              <a:t>‹nr.›</a:t>
            </a:fld>
            <a:endParaRPr lang="nl-NL"/>
          </a:p>
        </p:txBody>
      </p:sp>
    </p:spTree>
    <p:extLst>
      <p:ext uri="{BB962C8B-B14F-4D97-AF65-F5344CB8AC3E}">
        <p14:creationId xmlns:p14="http://schemas.microsoft.com/office/powerpoint/2010/main" val="2373153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8ACA364C-83EC-440D-8ED8-BF72B9B803B0}"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3C17F4C-E685-4C55-9E42-EA14D0573C3B}" type="slidenum">
              <a:rPr lang="nl-NL" smtClean="0"/>
              <a:t>‹nr.›</a:t>
            </a:fld>
            <a:endParaRPr lang="nl-NL"/>
          </a:p>
        </p:txBody>
      </p:sp>
    </p:spTree>
    <p:extLst>
      <p:ext uri="{BB962C8B-B14F-4D97-AF65-F5344CB8AC3E}">
        <p14:creationId xmlns:p14="http://schemas.microsoft.com/office/powerpoint/2010/main" val="2220169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8ACA364C-83EC-440D-8ED8-BF72B9B803B0}"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3C17F4C-E685-4C55-9E42-EA14D0573C3B}" type="slidenum">
              <a:rPr lang="nl-NL" smtClean="0"/>
              <a:t>‹nr.›</a:t>
            </a:fld>
            <a:endParaRPr lang="nl-NL"/>
          </a:p>
        </p:txBody>
      </p:sp>
    </p:spTree>
    <p:extLst>
      <p:ext uri="{BB962C8B-B14F-4D97-AF65-F5344CB8AC3E}">
        <p14:creationId xmlns:p14="http://schemas.microsoft.com/office/powerpoint/2010/main" val="560028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5" name="Tijdelijke aanduiding voor datum 4"/>
          <p:cNvSpPr>
            <a:spLocks noGrp="1"/>
          </p:cNvSpPr>
          <p:nvPr>
            <p:ph type="dt" sz="half" idx="10"/>
          </p:nvPr>
        </p:nvSpPr>
        <p:spPr/>
        <p:txBody>
          <a:bodyPr/>
          <a:lstStyle/>
          <a:p>
            <a:fld id="{8ACA364C-83EC-440D-8ED8-BF72B9B803B0}"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3C17F4C-E685-4C55-9E42-EA14D0573C3B}" type="slidenum">
              <a:rPr lang="nl-NL" smtClean="0"/>
              <a:t>‹nr.›</a:t>
            </a:fld>
            <a:endParaRPr lang="nl-NL"/>
          </a:p>
        </p:txBody>
      </p:sp>
    </p:spTree>
    <p:extLst>
      <p:ext uri="{BB962C8B-B14F-4D97-AF65-F5344CB8AC3E}">
        <p14:creationId xmlns:p14="http://schemas.microsoft.com/office/powerpoint/2010/main" val="1126008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7" name="Tijdelijke aanduiding voor datum 6"/>
          <p:cNvSpPr>
            <a:spLocks noGrp="1"/>
          </p:cNvSpPr>
          <p:nvPr>
            <p:ph type="dt" sz="half" idx="10"/>
          </p:nvPr>
        </p:nvSpPr>
        <p:spPr/>
        <p:txBody>
          <a:bodyPr/>
          <a:lstStyle/>
          <a:p>
            <a:fld id="{8ACA364C-83EC-440D-8ED8-BF72B9B803B0}" type="datetimeFigureOut">
              <a:rPr lang="nl-NL" smtClean="0"/>
              <a:t>4-4-2017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3C17F4C-E685-4C55-9E42-EA14D0573C3B}" type="slidenum">
              <a:rPr lang="nl-NL" smtClean="0"/>
              <a:t>‹nr.›</a:t>
            </a:fld>
            <a:endParaRPr lang="nl-NL"/>
          </a:p>
        </p:txBody>
      </p:sp>
    </p:spTree>
    <p:extLst>
      <p:ext uri="{BB962C8B-B14F-4D97-AF65-F5344CB8AC3E}">
        <p14:creationId xmlns:p14="http://schemas.microsoft.com/office/powerpoint/2010/main" val="62271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datum 2"/>
          <p:cNvSpPr>
            <a:spLocks noGrp="1"/>
          </p:cNvSpPr>
          <p:nvPr>
            <p:ph type="dt" sz="half" idx="10"/>
          </p:nvPr>
        </p:nvSpPr>
        <p:spPr/>
        <p:txBody>
          <a:bodyPr/>
          <a:lstStyle/>
          <a:p>
            <a:fld id="{8ACA364C-83EC-440D-8ED8-BF72B9B803B0}" type="datetimeFigureOut">
              <a:rPr lang="nl-NL" smtClean="0"/>
              <a:t>4-4-2017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3C17F4C-E685-4C55-9E42-EA14D0573C3B}" type="slidenum">
              <a:rPr lang="nl-NL" smtClean="0"/>
              <a:t>‹nr.›</a:t>
            </a:fld>
            <a:endParaRPr lang="nl-NL"/>
          </a:p>
        </p:txBody>
      </p:sp>
    </p:spTree>
    <p:extLst>
      <p:ext uri="{BB962C8B-B14F-4D97-AF65-F5344CB8AC3E}">
        <p14:creationId xmlns:p14="http://schemas.microsoft.com/office/powerpoint/2010/main" val="11682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ACA364C-83EC-440D-8ED8-BF72B9B803B0}" type="datetimeFigureOut">
              <a:rPr lang="nl-NL" smtClean="0"/>
              <a:t>4-4-2017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3C17F4C-E685-4C55-9E42-EA14D0573C3B}" type="slidenum">
              <a:rPr lang="nl-NL" smtClean="0"/>
              <a:t>‹nr.›</a:t>
            </a:fld>
            <a:endParaRPr lang="nl-NL"/>
          </a:p>
        </p:txBody>
      </p:sp>
    </p:spTree>
    <p:extLst>
      <p:ext uri="{BB962C8B-B14F-4D97-AF65-F5344CB8AC3E}">
        <p14:creationId xmlns:p14="http://schemas.microsoft.com/office/powerpoint/2010/main" val="3054204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8ACA364C-83EC-440D-8ED8-BF72B9B803B0}"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3C17F4C-E685-4C55-9E42-EA14D0573C3B}" type="slidenum">
              <a:rPr lang="nl-NL" smtClean="0"/>
              <a:t>‹nr.›</a:t>
            </a:fld>
            <a:endParaRPr lang="nl-NL"/>
          </a:p>
        </p:txBody>
      </p:sp>
    </p:spTree>
    <p:extLst>
      <p:ext uri="{BB962C8B-B14F-4D97-AF65-F5344CB8AC3E}">
        <p14:creationId xmlns:p14="http://schemas.microsoft.com/office/powerpoint/2010/main" val="3501563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8ACA364C-83EC-440D-8ED8-BF72B9B803B0}"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3C17F4C-E685-4C55-9E42-EA14D0573C3B}" type="slidenum">
              <a:rPr lang="nl-NL" smtClean="0"/>
              <a:t>‹nr.›</a:t>
            </a:fld>
            <a:endParaRPr lang="nl-NL"/>
          </a:p>
        </p:txBody>
      </p:sp>
    </p:spTree>
    <p:extLst>
      <p:ext uri="{BB962C8B-B14F-4D97-AF65-F5344CB8AC3E}">
        <p14:creationId xmlns:p14="http://schemas.microsoft.com/office/powerpoint/2010/main" val="1590726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A364C-83EC-440D-8ED8-BF72B9B803B0}" type="datetimeFigureOut">
              <a:rPr lang="nl-NL" smtClean="0"/>
              <a:t>4-4-2017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C17F4C-E685-4C55-9E42-EA14D0573C3B}" type="slidenum">
              <a:rPr lang="nl-NL" smtClean="0"/>
              <a:t>‹nr.›</a:t>
            </a:fld>
            <a:endParaRPr lang="nl-NL"/>
          </a:p>
        </p:txBody>
      </p:sp>
    </p:spTree>
    <p:extLst>
      <p:ext uri="{BB962C8B-B14F-4D97-AF65-F5344CB8AC3E}">
        <p14:creationId xmlns:p14="http://schemas.microsoft.com/office/powerpoint/2010/main" val="2137309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solidFill>
                  <a:prstClr val="black"/>
                </a:solidFill>
              </a:rPr>
              <a:t>Maatschappelijke zorg 2</a:t>
            </a:r>
            <a:endParaRPr lang="nl-NL" dirty="0"/>
          </a:p>
        </p:txBody>
      </p:sp>
      <p:sp>
        <p:nvSpPr>
          <p:cNvPr id="3" name="Ondertitel 2"/>
          <p:cNvSpPr>
            <a:spLocks noGrp="1"/>
          </p:cNvSpPr>
          <p:nvPr>
            <p:ph type="subTitle" idx="1"/>
          </p:nvPr>
        </p:nvSpPr>
        <p:spPr/>
        <p:txBody>
          <a:bodyPr/>
          <a:lstStyle/>
          <a:p>
            <a:r>
              <a:rPr lang="nl-NL" dirty="0"/>
              <a:t>DSM ziekte en </a:t>
            </a:r>
          </a:p>
          <a:p>
            <a:r>
              <a:rPr lang="nl-NL" dirty="0"/>
              <a:t>stoornissen van cliënten</a:t>
            </a:r>
          </a:p>
          <a:p>
            <a:r>
              <a:rPr lang="nl-NL" dirty="0"/>
              <a:t>Verslaving Behandeling van verslaving</a:t>
            </a:r>
          </a:p>
        </p:txBody>
      </p:sp>
    </p:spTree>
    <p:extLst>
      <p:ext uri="{BB962C8B-B14F-4D97-AF65-F5344CB8AC3E}">
        <p14:creationId xmlns:p14="http://schemas.microsoft.com/office/powerpoint/2010/main" val="452179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Twaalfstappen Minnesota model</a:t>
            </a:r>
            <a:br>
              <a:rPr lang="nl-NL" dirty="0"/>
            </a:br>
            <a:r>
              <a:rPr lang="nl-NL" sz="2400" dirty="0"/>
              <a:t>Verandering in het denkpatroon en leefstijl.</a:t>
            </a:r>
          </a:p>
        </p:txBody>
      </p:sp>
      <p:sp>
        <p:nvSpPr>
          <p:cNvPr id="3" name="Tijdelijke aanduiding voor inhoud 2"/>
          <p:cNvSpPr>
            <a:spLocks noGrp="1"/>
          </p:cNvSpPr>
          <p:nvPr>
            <p:ph idx="1"/>
          </p:nvPr>
        </p:nvSpPr>
        <p:spPr/>
        <p:txBody>
          <a:bodyPr>
            <a:normAutofit fontScale="70000" lnSpcReduction="20000"/>
          </a:bodyPr>
          <a:lstStyle/>
          <a:p>
            <a:pPr marL="514350" indent="-514350">
              <a:buFont typeface="+mj-lt"/>
              <a:buAutoNum type="arabicPeriod"/>
            </a:pPr>
            <a:r>
              <a:rPr lang="nl-NL" dirty="0"/>
              <a:t>U erkent dat u niet met drank of drugs om kan gaan.</a:t>
            </a:r>
          </a:p>
          <a:p>
            <a:pPr marL="514350" indent="-514350">
              <a:buFont typeface="+mj-lt"/>
              <a:buAutoNum type="arabicPeriod"/>
            </a:pPr>
            <a:r>
              <a:rPr lang="nl-NL" dirty="0"/>
              <a:t>U geeft toe dat u hulp nodig hebt.</a:t>
            </a:r>
          </a:p>
          <a:p>
            <a:pPr marL="514350" indent="-514350">
              <a:buFont typeface="+mj-lt"/>
              <a:buAutoNum type="arabicPeriod"/>
            </a:pPr>
            <a:r>
              <a:rPr lang="nl-NL" dirty="0"/>
              <a:t>U aanvaardt de hulp die u geboden wordt.</a:t>
            </a:r>
          </a:p>
          <a:p>
            <a:pPr marL="514350" indent="-514350">
              <a:buFont typeface="+mj-lt"/>
              <a:buAutoNum type="arabicPeriod"/>
            </a:pPr>
            <a:r>
              <a:rPr lang="nl-NL" dirty="0"/>
              <a:t>U maakt de balans op van uw (verzopen of gedrogeerde) leven.</a:t>
            </a:r>
          </a:p>
          <a:p>
            <a:pPr marL="514350" indent="-514350">
              <a:buFont typeface="+mj-lt"/>
              <a:buAutoNum type="arabicPeriod"/>
            </a:pPr>
            <a:r>
              <a:rPr lang="nl-NL" dirty="0"/>
              <a:t>U spreekt uzelf uit naar een vertrouwenspersoon.</a:t>
            </a:r>
          </a:p>
          <a:p>
            <a:pPr marL="514350" indent="-514350">
              <a:buFont typeface="+mj-lt"/>
              <a:buAutoNum type="arabicPeriod"/>
            </a:pPr>
            <a:r>
              <a:rPr lang="nl-NL" dirty="0"/>
              <a:t>U kijkt naar uw aandeel in wat is misgegaan en u onderzoekt dat.</a:t>
            </a:r>
          </a:p>
          <a:p>
            <a:pPr marL="514350" indent="-514350">
              <a:buFont typeface="+mj-lt"/>
              <a:buAutoNum type="arabicPeriod"/>
            </a:pPr>
            <a:r>
              <a:rPr lang="nl-NL" dirty="0"/>
              <a:t>U uit uw bereidheid om te werken aan uw gedrag en u doet dat ook!</a:t>
            </a:r>
          </a:p>
          <a:p>
            <a:pPr marL="514350" indent="-514350">
              <a:buFont typeface="+mj-lt"/>
              <a:buAutoNum type="arabicPeriod"/>
            </a:pPr>
            <a:r>
              <a:rPr lang="nl-NL" dirty="0"/>
              <a:t>U uit uw bereidheid om de schade te herstellen die u hebt veroorzaakt.</a:t>
            </a:r>
          </a:p>
          <a:p>
            <a:pPr marL="514350" indent="-514350">
              <a:buFont typeface="+mj-lt"/>
              <a:buAutoNum type="arabicPeriod"/>
            </a:pPr>
            <a:r>
              <a:rPr lang="nl-NL" dirty="0"/>
              <a:t>U bekent kleur en u maakt het – waar mogelijk en zo goed mogelijk – goed met deze mensen.</a:t>
            </a:r>
          </a:p>
          <a:p>
            <a:pPr marL="514350" indent="-514350">
              <a:buFont typeface="+mj-lt"/>
              <a:buAutoNum type="arabicPeriod"/>
            </a:pPr>
            <a:r>
              <a:rPr lang="nl-NL" dirty="0"/>
              <a:t>U doet aan zelfonderzoek en u houdt op die manier een vinger aan de pols.</a:t>
            </a:r>
          </a:p>
          <a:p>
            <a:pPr marL="514350" indent="-514350">
              <a:buFont typeface="+mj-lt"/>
              <a:buAutoNum type="arabicPeriod"/>
            </a:pPr>
            <a:r>
              <a:rPr lang="nl-NL" dirty="0"/>
              <a:t>U creëert stilte in uw leven door middel van gebed, meditatie of anderszins.</a:t>
            </a:r>
          </a:p>
          <a:p>
            <a:pPr marL="514350" indent="-514350">
              <a:buFont typeface="+mj-lt"/>
              <a:buAutoNum type="arabicPeriod"/>
            </a:pPr>
            <a:r>
              <a:rPr lang="nl-NL" dirty="0"/>
              <a:t>U geeft hetgeen u hebt geleerd weer door aan een lotgenoot.</a:t>
            </a:r>
          </a:p>
          <a:p>
            <a:endParaRPr lang="nl-NL" dirty="0"/>
          </a:p>
        </p:txBody>
      </p:sp>
    </p:spTree>
    <p:extLst>
      <p:ext uri="{BB962C8B-B14F-4D97-AF65-F5344CB8AC3E}">
        <p14:creationId xmlns:p14="http://schemas.microsoft.com/office/powerpoint/2010/main" val="227629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EHealth</a:t>
            </a:r>
          </a:p>
        </p:txBody>
      </p:sp>
      <p:sp>
        <p:nvSpPr>
          <p:cNvPr id="3" name="Tijdelijke aanduiding voor inhoud 2"/>
          <p:cNvSpPr>
            <a:spLocks noGrp="1"/>
          </p:cNvSpPr>
          <p:nvPr>
            <p:ph idx="1"/>
          </p:nvPr>
        </p:nvSpPr>
        <p:spPr/>
        <p:txBody>
          <a:bodyPr>
            <a:normAutofit/>
          </a:bodyPr>
          <a:lstStyle/>
          <a:p>
            <a:r>
              <a:rPr lang="nl-NL" dirty="0"/>
              <a:t>E-</a:t>
            </a:r>
            <a:r>
              <a:rPr lang="nl-NL" dirty="0" err="1"/>
              <a:t>mental</a:t>
            </a:r>
            <a:r>
              <a:rPr lang="nl-NL" dirty="0"/>
              <a:t> health is psychische hulp via internet. Bijvoorbeeld via e-mailcontact of chatsessies met een hulpverlener.</a:t>
            </a:r>
          </a:p>
          <a:p>
            <a:pPr marL="0" indent="0">
              <a:buNone/>
            </a:pPr>
            <a:r>
              <a:rPr lang="nl-NL" b="1" dirty="0"/>
              <a:t>Online hulpverleningsprogramma</a:t>
            </a:r>
          </a:p>
          <a:p>
            <a:r>
              <a:rPr lang="nl-NL" dirty="0"/>
              <a:t>Verschillende instellingen voor verslavingszorg bieden online hulpverleningsprogramma's aan. Die programma´s zijn geschikt voor volwassenen en soms ook voor jongeren met een verslaving. </a:t>
            </a:r>
          </a:p>
          <a:p>
            <a:r>
              <a:rPr lang="nl-NL" dirty="0"/>
              <a:t>Na de aanmelding doorloopt u het programma waarin u opdrachten en tips krijgt. Vaak is het mogelijk om geregeld digitaal contact te hebben met een vaste hulpverlener. Het is vaak ook mogelijk om het programma anoniem te doorlopen. </a:t>
            </a:r>
          </a:p>
          <a:p>
            <a:endParaRPr lang="nl-NL" dirty="0"/>
          </a:p>
        </p:txBody>
      </p:sp>
    </p:spTree>
    <p:extLst>
      <p:ext uri="{BB962C8B-B14F-4D97-AF65-F5344CB8AC3E}">
        <p14:creationId xmlns:p14="http://schemas.microsoft.com/office/powerpoint/2010/main" val="760878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Vorige keer…</a:t>
            </a:r>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2071083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Vandaag</a:t>
            </a:r>
            <a:br>
              <a:rPr lang="nl-NL" dirty="0"/>
            </a:b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a:t>Behandeling van verslaving…</a:t>
            </a:r>
          </a:p>
          <a:p>
            <a:endParaRPr lang="nl-NL" dirty="0"/>
          </a:p>
          <a:p>
            <a:r>
              <a:rPr lang="nl-NL" dirty="0"/>
              <a:t>Opdracht. Geef een pitch over </a:t>
            </a:r>
          </a:p>
          <a:p>
            <a:r>
              <a:rPr lang="nl-NL" dirty="0"/>
              <a:t>Detoxificatie</a:t>
            </a:r>
          </a:p>
          <a:p>
            <a:r>
              <a:rPr lang="nl-NL" dirty="0"/>
              <a:t>Vervangingsbehandelingen</a:t>
            </a:r>
          </a:p>
          <a:p>
            <a:r>
              <a:rPr lang="nl-NL" dirty="0"/>
              <a:t>Cognitieve gedragstherapie</a:t>
            </a:r>
          </a:p>
          <a:p>
            <a:r>
              <a:rPr lang="nl-NL" dirty="0"/>
              <a:t>Community </a:t>
            </a:r>
            <a:r>
              <a:rPr lang="nl-NL" dirty="0" err="1"/>
              <a:t>Reinforcement</a:t>
            </a:r>
            <a:r>
              <a:rPr lang="nl-NL" dirty="0"/>
              <a:t> approach</a:t>
            </a:r>
          </a:p>
          <a:p>
            <a:r>
              <a:rPr lang="nl-NL" dirty="0"/>
              <a:t>Zelfhulpgroepen</a:t>
            </a:r>
          </a:p>
          <a:p>
            <a:r>
              <a:rPr lang="nl-NL" dirty="0"/>
              <a:t>Twaalfstappen Minnesota model</a:t>
            </a:r>
          </a:p>
          <a:p>
            <a:r>
              <a:rPr lang="nl-NL" dirty="0" err="1"/>
              <a:t>E-Health</a:t>
            </a:r>
            <a:r>
              <a:rPr lang="nl-NL" dirty="0"/>
              <a:t>.</a:t>
            </a:r>
          </a:p>
        </p:txBody>
      </p:sp>
    </p:spTree>
    <p:extLst>
      <p:ext uri="{BB962C8B-B14F-4D97-AF65-F5344CB8AC3E}">
        <p14:creationId xmlns:p14="http://schemas.microsoft.com/office/powerpoint/2010/main" val="1013504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Detoxificatie</a:t>
            </a:r>
            <a:br>
              <a:rPr lang="nl-NL" dirty="0"/>
            </a:br>
            <a:endParaRPr lang="nl-NL" dirty="0"/>
          </a:p>
        </p:txBody>
      </p:sp>
      <p:sp>
        <p:nvSpPr>
          <p:cNvPr id="3" name="Tijdelijke aanduiding voor inhoud 2"/>
          <p:cNvSpPr>
            <a:spLocks noGrp="1"/>
          </p:cNvSpPr>
          <p:nvPr>
            <p:ph idx="1"/>
          </p:nvPr>
        </p:nvSpPr>
        <p:spPr/>
        <p:txBody>
          <a:bodyPr>
            <a:normAutofit fontScale="77500" lnSpcReduction="20000"/>
          </a:bodyPr>
          <a:lstStyle/>
          <a:p>
            <a:r>
              <a:rPr lang="nl-NL" dirty="0" err="1"/>
              <a:t>Detox</a:t>
            </a:r>
            <a:r>
              <a:rPr lang="nl-NL" dirty="0"/>
              <a:t> is een ander woord voor ontgiften. </a:t>
            </a:r>
          </a:p>
          <a:p>
            <a:r>
              <a:rPr lang="nl-NL" dirty="0"/>
              <a:t>Mensen die verslaafd zijn aan alcohol, drugs of medicijnen, zullen ontwenningsverschijnselen krijgen als ze deze middelen niet meer binnenkrijgen.</a:t>
            </a:r>
          </a:p>
          <a:p>
            <a:r>
              <a:rPr lang="nl-NL" dirty="0"/>
              <a:t>Afkickverschijnselen worden ook wel onthoudingsverschijnselen of ontwenningsverschijnselen genoemd. Dit zijn (negatieve) verschijnselen die optreden na het stoppen van het gebruik van verslavende middelen.</a:t>
            </a:r>
          </a:p>
          <a:p>
            <a:r>
              <a:rPr lang="nl-NL" dirty="0"/>
              <a:t>Rusteloosheid</a:t>
            </a:r>
          </a:p>
          <a:p>
            <a:r>
              <a:rPr lang="nl-NL" dirty="0"/>
              <a:t>Misselijkheid</a:t>
            </a:r>
          </a:p>
          <a:p>
            <a:r>
              <a:rPr lang="nl-NL" dirty="0"/>
              <a:t>Prikkelbaarheid</a:t>
            </a:r>
          </a:p>
          <a:p>
            <a:r>
              <a:rPr lang="nl-NL" dirty="0"/>
              <a:t>Hoofdpijn</a:t>
            </a:r>
          </a:p>
          <a:p>
            <a:r>
              <a:rPr lang="nl-NL" dirty="0"/>
              <a:t>Zweten</a:t>
            </a:r>
          </a:p>
          <a:p>
            <a:r>
              <a:rPr lang="nl-NL" dirty="0"/>
              <a:t>Verhoogde bloeddruk</a:t>
            </a:r>
          </a:p>
          <a:p>
            <a:r>
              <a:rPr lang="nl-NL" dirty="0"/>
              <a:t>Spierkrampen</a:t>
            </a:r>
          </a:p>
          <a:p>
            <a:endParaRPr lang="nl-NL" dirty="0"/>
          </a:p>
        </p:txBody>
      </p:sp>
    </p:spTree>
    <p:extLst>
      <p:ext uri="{BB962C8B-B14F-4D97-AF65-F5344CB8AC3E}">
        <p14:creationId xmlns:p14="http://schemas.microsoft.com/office/powerpoint/2010/main" val="540266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Vervangingsbehandelingen</a:t>
            </a:r>
          </a:p>
        </p:txBody>
      </p:sp>
      <p:sp>
        <p:nvSpPr>
          <p:cNvPr id="3" name="Tijdelijke aanduiding voor inhoud 2"/>
          <p:cNvSpPr>
            <a:spLocks noGrp="1"/>
          </p:cNvSpPr>
          <p:nvPr>
            <p:ph idx="1"/>
          </p:nvPr>
        </p:nvSpPr>
        <p:spPr/>
        <p:txBody>
          <a:bodyPr/>
          <a:lstStyle/>
          <a:p>
            <a:r>
              <a:rPr lang="nl-NL" dirty="0"/>
              <a:t>Methadon is een medicijn. Het is een opiumachtige stof zoals heroïne, maar volledig chemisch bereid. Methadon is een legaal vervangmiddel voor heroïne en kan heroïnegebruikers helpen te ontwennen.</a:t>
            </a:r>
          </a:p>
          <a:p>
            <a:r>
              <a:rPr lang="nl-NL" dirty="0"/>
              <a:t>Methadon is een vervangproduct voor heroïne en heeft een gelijkaardige werking. Het zorgt ervoor dat een heroïneverslaafde zich niet meer ziek hoeft te voelen bij het stoppen met heroïne: hij of zij zal dan geen ontwenningsverschijnselen krijgen.</a:t>
            </a:r>
          </a:p>
        </p:txBody>
      </p:sp>
    </p:spTree>
    <p:extLst>
      <p:ext uri="{BB962C8B-B14F-4D97-AF65-F5344CB8AC3E}">
        <p14:creationId xmlns:p14="http://schemas.microsoft.com/office/powerpoint/2010/main" val="155426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marL="228600" lvl="0" indent="-228600">
              <a:spcBef>
                <a:spcPts val="1000"/>
              </a:spcBef>
            </a:pPr>
            <a:r>
              <a:rPr lang="nl-NL" dirty="0">
                <a:solidFill>
                  <a:prstClr val="black"/>
                </a:solidFill>
              </a:rPr>
              <a:t>twee vormen van behandeling: gericht op onthouding en terugvalpreventie en een onderhoudsbehandeling</a:t>
            </a:r>
            <a:br>
              <a:rPr lang="nl-NL" dirty="0">
                <a:solidFill>
                  <a:prstClr val="black"/>
                </a:solidFill>
              </a:rPr>
            </a:br>
            <a:endParaRPr lang="nl-NL" dirty="0"/>
          </a:p>
        </p:txBody>
      </p:sp>
      <p:sp>
        <p:nvSpPr>
          <p:cNvPr id="3" name="Tijdelijke aanduiding voor inhoud 2"/>
          <p:cNvSpPr>
            <a:spLocks noGrp="1"/>
          </p:cNvSpPr>
          <p:nvPr>
            <p:ph idx="1"/>
          </p:nvPr>
        </p:nvSpPr>
        <p:spPr/>
        <p:txBody>
          <a:bodyPr>
            <a:normAutofit fontScale="85000" lnSpcReduction="20000"/>
          </a:bodyPr>
          <a:lstStyle/>
          <a:p>
            <a:r>
              <a:rPr lang="nl-NL" dirty="0"/>
              <a:t>In een behandeling gericht op onthouding krijgt de gebruiker dagelijks methadon en wordt de dosis geleidelijk afgebouwd, dit in combinatie met een psychosociale begeleiding. Zo worden de kansen op vroegtijdig afhaken verkleind en de kans op een voortgezette behandeling vergroot.</a:t>
            </a:r>
          </a:p>
          <a:p>
            <a:r>
              <a:rPr lang="nl-NL" dirty="0"/>
              <a:t>Bij een onderhoudsbehandeling krijgt de gebruiker dagelijks onder toezicht zijn voorgeschreven dosis methadon. Door de langere werkingsduur van methadon volstaat één dosis per dag waardoor de gebruiker zich meer kan concentreren op zijn herstel en bijvoorbeeld kan gaan werken. Ook tijdens een onderhoudsbehandeling wordt een brede waaier aan psychosociale ondersteuning voorzien.</a:t>
            </a:r>
          </a:p>
          <a:p>
            <a:pPr marL="0" indent="0">
              <a:buNone/>
            </a:pPr>
            <a:r>
              <a:rPr lang="nl-NL" dirty="0"/>
              <a:t>Wanneer iemand een aantal weken methadon gebruikt zal hij of zij geen verdovende werking meer ondervinden en op een heldere manier emoties en pijn ervaren zoals iedereen. Methadon blijft wel de lichamelijke en psychische ontwenningsverschijnselen van heroïne opvangen.</a:t>
            </a:r>
          </a:p>
          <a:p>
            <a:endParaRPr lang="nl-NL" dirty="0"/>
          </a:p>
        </p:txBody>
      </p:sp>
    </p:spTree>
    <p:extLst>
      <p:ext uri="{BB962C8B-B14F-4D97-AF65-F5344CB8AC3E}">
        <p14:creationId xmlns:p14="http://schemas.microsoft.com/office/powerpoint/2010/main" val="1163359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Cognitieve gedragstherapie</a:t>
            </a:r>
          </a:p>
        </p:txBody>
      </p:sp>
      <p:sp>
        <p:nvSpPr>
          <p:cNvPr id="3" name="Tijdelijke aanduiding voor inhoud 2"/>
          <p:cNvSpPr>
            <a:spLocks noGrp="1"/>
          </p:cNvSpPr>
          <p:nvPr>
            <p:ph idx="1"/>
          </p:nvPr>
        </p:nvSpPr>
        <p:spPr/>
        <p:txBody>
          <a:bodyPr/>
          <a:lstStyle/>
          <a:p>
            <a:r>
              <a:rPr lang="nl-NL" dirty="0"/>
              <a:t>Cognitieve</a:t>
            </a:r>
            <a:r>
              <a:rPr lang="nl-NL" b="1" dirty="0"/>
              <a:t> </a:t>
            </a:r>
            <a:r>
              <a:rPr lang="nl-NL" dirty="0"/>
              <a:t>gedragstherapie (</a:t>
            </a:r>
            <a:r>
              <a:rPr lang="nl-NL" dirty="0" err="1"/>
              <a:t>CGt</a:t>
            </a:r>
            <a:r>
              <a:rPr lang="nl-NL" dirty="0"/>
              <a:t>) is een combinatie van twee vormen van psychotherapie: </a:t>
            </a:r>
            <a:r>
              <a:rPr lang="nl-NL" b="1" dirty="0"/>
              <a:t>cognitieve</a:t>
            </a:r>
            <a:r>
              <a:rPr lang="nl-NL" dirty="0"/>
              <a:t> therapie en </a:t>
            </a:r>
            <a:r>
              <a:rPr lang="nl-NL" b="1" dirty="0"/>
              <a:t>gedragstherapie</a:t>
            </a:r>
            <a:r>
              <a:rPr lang="nl-NL" dirty="0"/>
              <a:t>. </a:t>
            </a:r>
          </a:p>
          <a:p>
            <a:r>
              <a:rPr lang="nl-NL" dirty="0"/>
              <a:t>In cognitieve gedragstherapie wordt het gedrag en de gedachten die de problemen in stand houden, besproken en behandeld.</a:t>
            </a:r>
          </a:p>
        </p:txBody>
      </p:sp>
    </p:spTree>
    <p:extLst>
      <p:ext uri="{BB962C8B-B14F-4D97-AF65-F5344CB8AC3E}">
        <p14:creationId xmlns:p14="http://schemas.microsoft.com/office/powerpoint/2010/main" val="868142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Community </a:t>
            </a:r>
            <a:r>
              <a:rPr lang="nl-NL" dirty="0" err="1"/>
              <a:t>Reinforcement</a:t>
            </a:r>
            <a:r>
              <a:rPr lang="nl-NL" dirty="0"/>
              <a:t> approach</a:t>
            </a:r>
            <a:br>
              <a:rPr lang="nl-NL" dirty="0"/>
            </a:br>
            <a:endParaRPr lang="nl-NL" dirty="0"/>
          </a:p>
        </p:txBody>
      </p:sp>
      <p:sp>
        <p:nvSpPr>
          <p:cNvPr id="3" name="Tijdelijke aanduiding voor inhoud 2"/>
          <p:cNvSpPr>
            <a:spLocks noGrp="1"/>
          </p:cNvSpPr>
          <p:nvPr>
            <p:ph idx="1"/>
          </p:nvPr>
        </p:nvSpPr>
        <p:spPr/>
        <p:txBody>
          <a:bodyPr>
            <a:normAutofit lnSpcReduction="10000"/>
          </a:bodyPr>
          <a:lstStyle/>
          <a:p>
            <a:r>
              <a:rPr lang="nl-NL" dirty="0"/>
              <a:t>‘Men vangt meer vliegen met een druppel honing dan met een vat azijn.’ Dit spreekwoord wordt gebruikt door Robert Meyers, een van de grondleggers van de Community </a:t>
            </a:r>
            <a:r>
              <a:rPr lang="nl-NL" dirty="0" err="1"/>
              <a:t>Reinforcement</a:t>
            </a:r>
            <a:r>
              <a:rPr lang="nl-NL" dirty="0"/>
              <a:t> Approach (CRA), om deze van oorsprong Amerikaanse aanpak te typeren bij de behandeling van verslaving. </a:t>
            </a:r>
          </a:p>
          <a:p>
            <a:r>
              <a:rPr lang="nl-NL" dirty="0"/>
              <a:t>Een aanpak waarin bekrachtigers centraal staan: positieve consequenties, zoals sociale steun, plezierige activiteiten en materiële en symbolische beloningen. </a:t>
            </a:r>
          </a:p>
          <a:p>
            <a:r>
              <a:rPr lang="nl-NL" dirty="0"/>
              <a:t>CRA stelt haalbare doelen, door complex doelgedrag te vertalen in kleine stappen. </a:t>
            </a:r>
          </a:p>
          <a:p>
            <a:r>
              <a:rPr lang="nl-NL" dirty="0"/>
              <a:t>Cruciaal is de belonende succeservaring.</a:t>
            </a:r>
          </a:p>
        </p:txBody>
      </p:sp>
    </p:spTree>
    <p:extLst>
      <p:ext uri="{BB962C8B-B14F-4D97-AF65-F5344CB8AC3E}">
        <p14:creationId xmlns:p14="http://schemas.microsoft.com/office/powerpoint/2010/main" val="1065177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zelfhulpgroepen</a:t>
            </a:r>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104175125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571</Words>
  <Application>Microsoft Office PowerPoint</Application>
  <PresentationFormat>Breedbeeld</PresentationFormat>
  <Paragraphs>61</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Calibri</vt:lpstr>
      <vt:lpstr>Calibri Light</vt:lpstr>
      <vt:lpstr>Kantoorthema</vt:lpstr>
      <vt:lpstr>Maatschappelijke zorg 2</vt:lpstr>
      <vt:lpstr>Vorige keer…</vt:lpstr>
      <vt:lpstr>Vandaag </vt:lpstr>
      <vt:lpstr>Detoxificatie </vt:lpstr>
      <vt:lpstr>Vervangingsbehandelingen</vt:lpstr>
      <vt:lpstr>twee vormen van behandeling: gericht op onthouding en terugvalpreventie en een onderhoudsbehandeling </vt:lpstr>
      <vt:lpstr>Cognitieve gedragstherapie</vt:lpstr>
      <vt:lpstr>Community Reinforcement approach </vt:lpstr>
      <vt:lpstr>zelfhulpgroepen</vt:lpstr>
      <vt:lpstr>Twaalfstappen Minnesota model Verandering in het denkpatroon en leefstijl.</vt:lpstr>
      <vt:lpstr>EHealth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Maatschappelijke zorg 2</dc:title>
  <dc:creator>Koen Steinhauer</dc:creator>
  <cp:lastModifiedBy>Koen Steinhauer</cp:lastModifiedBy>
  <cp:revision>6</cp:revision>
  <dcterms:created xsi:type="dcterms:W3CDTF">2017-04-04T08:05:04Z</dcterms:created>
  <dcterms:modified xsi:type="dcterms:W3CDTF">2017-04-04T08:42:20Z</dcterms:modified>
</cp:coreProperties>
</file>